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72" r:id="rId2"/>
    <p:sldId id="256" r:id="rId3"/>
    <p:sldId id="258" r:id="rId4"/>
    <p:sldId id="283" r:id="rId5"/>
    <p:sldId id="271" r:id="rId6"/>
    <p:sldId id="273" r:id="rId7"/>
    <p:sldId id="262" r:id="rId8"/>
    <p:sldId id="274" r:id="rId9"/>
    <p:sldId id="261" r:id="rId10"/>
    <p:sldId id="275" r:id="rId11"/>
    <p:sldId id="276" r:id="rId12"/>
    <p:sldId id="264" r:id="rId13"/>
    <p:sldId id="277" r:id="rId14"/>
    <p:sldId id="282" r:id="rId15"/>
    <p:sldId id="278" r:id="rId16"/>
    <p:sldId id="279" r:id="rId17"/>
    <p:sldId id="260" r:id="rId18"/>
    <p:sldId id="265" r:id="rId19"/>
    <p:sldId id="268" r:id="rId20"/>
    <p:sldId id="269" r:id="rId21"/>
    <p:sldId id="280" r:id="rId22"/>
    <p:sldId id="263" r:id="rId23"/>
    <p:sldId id="270" r:id="rId24"/>
    <p:sldId id="25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7441C"/>
    <a:srgbClr val="C96009"/>
    <a:srgbClr val="A69166"/>
    <a:srgbClr val="9B865B"/>
    <a:srgbClr val="F7DFA3"/>
    <a:srgbClr val="F8E2AA"/>
    <a:srgbClr val="F1C659"/>
    <a:srgbClr val="F4C5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22-F120-46D1-BE32-4809AE87452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7903-764E-4ECB-B178-F17FDA625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grpSp>
        <p:nvGrpSpPr>
          <p:cNvPr id="4" name="Группа 23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1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2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26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65918" y="-396476"/>
            <a:ext cx="1584605" cy="158460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80" y="568732"/>
            <a:ext cx="834300" cy="10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54048"/>
            <a:ext cx="1247999" cy="93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89569" y="1059592"/>
            <a:ext cx="790725" cy="108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012" y="1137732"/>
            <a:ext cx="1702170" cy="104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141" y="4670286"/>
            <a:ext cx="2545718" cy="1620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440" y="4568175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64036" y="4568175"/>
            <a:ext cx="1286352" cy="648000"/>
          </a:xfrm>
          <a:prstGeom prst="rect">
            <a:avLst/>
          </a:prstGeom>
          <a:noFill/>
        </p:spPr>
      </p:pic>
      <p:pic>
        <p:nvPicPr>
          <p:cNvPr id="12300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12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217972" y="4766474"/>
            <a:ext cx="1156235" cy="93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22-F120-46D1-BE32-4809AE87452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7903-764E-4ECB-B178-F17FDA625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 userDrawn="1"/>
        </p:nvGrpSpPr>
        <p:grpSpPr>
          <a:xfrm>
            <a:off x="0" y="0"/>
            <a:ext cx="9144001" cy="6858002"/>
            <a:chOff x="0" y="0"/>
            <a:chExt cx="9144001" cy="6858002"/>
          </a:xfrm>
        </p:grpSpPr>
        <p:pic>
          <p:nvPicPr>
            <p:cNvPr id="8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-3091534" y="3194962"/>
              <a:ext cx="6754571" cy="571504"/>
            </a:xfrm>
            <a:prstGeom prst="rect">
              <a:avLst/>
            </a:prstGeom>
            <a:noFill/>
          </p:spPr>
        </p:pic>
        <p:pic>
          <p:nvPicPr>
            <p:cNvPr id="9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71504"/>
            </a:xfrm>
            <a:prstGeom prst="rect">
              <a:avLst/>
            </a:prstGeom>
            <a:noFill/>
          </p:spPr>
        </p:pic>
        <p:pic>
          <p:nvPicPr>
            <p:cNvPr id="10" name="Picture 8" descr="&amp;Vcy;&amp;iecy;&amp;kcy;&amp;tcy;&amp;ocy;&amp;rcy; &amp;kcy; 23 &amp;fcy;&amp;iecy;&amp;vcy;&amp;rcy;&amp;acy;&amp;lcy;&amp;yacy;"/>
            <p:cNvPicPr>
              <a:picLocks noChangeAspect="1" noChangeArrowheads="1"/>
            </p:cNvPicPr>
            <p:nvPr userDrawn="1"/>
          </p:nvPicPr>
          <p:blipFill>
            <a:blip r:embed="rId2" cstate="print">
              <a:lum contrast="-10000"/>
            </a:blip>
            <a:srcRect/>
            <a:stretch>
              <a:fillRect/>
            </a:stretch>
          </p:blipFill>
          <p:spPr bwMode="auto">
            <a:xfrm rot="5400000">
              <a:off x="5429248" y="3143249"/>
              <a:ext cx="6858002" cy="571504"/>
            </a:xfrm>
            <a:prstGeom prst="rect">
              <a:avLst/>
            </a:prstGeom>
            <a:noFill/>
          </p:spPr>
        </p:pic>
      </p:grpSp>
      <p:pic>
        <p:nvPicPr>
          <p:cNvPr id="11" name="Picture 8" descr="&amp;Vcy;&amp;iecy;&amp;kcy;&amp;tcy;&amp;ocy;&amp;rcy; &amp;kcy; 23 &amp;fcy;&amp;iecy;&amp;vcy;&amp;rcy;&amp;acy;&amp;lcy;&amp;yacy;"/>
          <p:cNvPicPr>
            <a:picLocks noChangeAspect="1" noChangeArrowheads="1"/>
          </p:cNvPicPr>
          <p:nvPr userDrawn="1"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4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84235">
            <a:off x="7345671" y="-390460"/>
            <a:ext cx="1545824" cy="1545824"/>
          </a:xfrm>
          <a:prstGeom prst="rect">
            <a:avLst/>
          </a:prstGeom>
          <a:noFill/>
        </p:spPr>
      </p:pic>
      <p:pic>
        <p:nvPicPr>
          <p:cNvPr id="15" name="Picture 18" descr="&amp;Pcy;&amp;ocy;&amp;zcy;&amp;dcy;&amp;rcy;&amp;acy;&amp;vcy;&amp;lcy;&amp;iecy;&amp;ncy;&amp;icy;&amp;yacy; &amp;kcy; 23 &amp;fcy;&amp;iecy;&amp;vcy;&amp;rcy;&amp;acy;&amp;lcy;&amp;y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51428" flipV="1">
            <a:off x="258430" y="-384536"/>
            <a:ext cx="1539985" cy="1539985"/>
          </a:xfrm>
          <a:prstGeom prst="rect">
            <a:avLst/>
          </a:prstGeom>
          <a:noFill/>
        </p:spPr>
      </p:pic>
      <p:pic>
        <p:nvPicPr>
          <p:cNvPr id="12" name="Picture 12" descr="&amp;Kcy;&amp;acy;&amp;kcy; &amp;ncy;&amp;acy;&amp;rcy;&amp;icy;&amp;scy;&amp;ocy;&amp;vcy;&amp;acy;&amp;tcy;&amp;softcy; &amp;ncy;&amp;acy;&amp;ncy;&amp;ocy;&amp;kcy;&amp;ocy;&amp;scy;&amp;tcy;&amp;yucy;&amp;mcy; &amp;Scy;&amp;acy;&amp;jcy;&amp;tcy; &amp;ocy; &amp;rcy;&amp;icy;&amp;scy;&amp;ocy;&amp;vcy;&amp;acy;&amp;ncy;&amp;icy;&amp;icy;"/>
          <p:cNvPicPr>
            <a:picLocks noChangeAspect="1" noChangeArrowheads="1"/>
          </p:cNvPicPr>
          <p:nvPr userDrawn="1"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8065">
            <a:off x="7640487" y="5883007"/>
            <a:ext cx="1022822" cy="82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24" y="5622566"/>
            <a:ext cx="834300" cy="108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755" y="5412924"/>
            <a:ext cx="2015999" cy="151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7344" y="5524716"/>
            <a:ext cx="896155" cy="12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72" y="5513162"/>
            <a:ext cx="1942932" cy="1191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&amp;Kcy;&amp;acy;&amp;rcy;&amp;tcy;&amp;icy;&amp;ncy;&amp;kcy;&amp;icy; &amp;Kcy;&amp;lcy;&amp;icy;&amp;pcy;&amp;acy;&amp;rcy;&amp;tcy; 9 &amp;mcy;&amp;acy;&amp;yacy;.PNG"/>
          <p:cNvPicPr>
            <a:picLocks noChangeAspect="1" noChangeArrowheads="1"/>
          </p:cNvPicPr>
          <p:nvPr userDrawn="1"/>
        </p:nvPicPr>
        <p:blipFill>
          <a:blip r:embed="rId9" cstate="email">
            <a:lum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91" y="5021458"/>
            <a:ext cx="2545718" cy="162000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74" y="5678706"/>
            <a:ext cx="928982" cy="10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&amp;Kcy;&amp;lcy;&amp;icy;&amp;pcy;&amp;acy;&amp;rcy;&amp;tcy; &amp;kcy;&amp;ocy; &amp;dcy;&amp;ncy;&amp;yucy; &amp;zcy;&amp;acy;&amp;shchcy;&amp;icy;&amp;tcy;&amp;ncy;&amp;icy;&amp;kcy;&amp;acy; &amp;ocy;&amp;tcy;&amp;iecy;&amp;chcy;&amp;iecy;&amp;scy;&amp;tcy;&amp;vcy;&amp;acy; &amp;i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1" cstate="email">
            <a:lum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8285" y="6140492"/>
            <a:ext cx="1000496" cy="50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22-F120-46D1-BE32-4809AE87452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7903-764E-4ECB-B178-F17FDA625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AA3-A0D3-4BF9-BF29-0A2AFF227DB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47D1-544B-4D4E-957E-B97786AD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D522-F120-46D1-BE32-4809AE87452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7903-764E-4ECB-B178-F17FDA6259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&amp;Mcy;&amp;iecy;&amp;tcy;&amp;acy;&amp;lcy;&amp;lcy;&amp;icy;&amp;chcy;&amp;iecy;&amp;scy;&amp;kcy;&amp;icy;&amp;iecy; &amp;pcy;&amp;ocy;&amp;vcy;&amp;iecy;&amp;rcy;&amp;ncy;&amp;ocy;&amp;scy;&amp;tcy;&amp;icy; - &amp;Mcy;&amp;iecy;&amp;tcy;&amp;acy;&amp;lcy;&amp;lcy;&amp;icy;&amp;chcy;&amp;iecy;&amp;scy;&amp;kcy;&amp;icy;&amp;iecy; &amp;fcy;&amp;ocy;&amp;ncy;&amp;ycy; - &amp;Fcy;&amp;ocy;&amp;tcy;&amp;ocy;&amp;acy;&amp;lcy;&amp;softcy;&amp;bcy;&amp;ocy;&amp;mcy;&amp;ycy; - &amp;Fcy;&amp;ocy;&amp;ncy;&amp;ycy; &amp;dcy;&amp;lcy;&amp;yacy; &amp;vcy;&amp;acy;&amp;shcy;&amp;iecy;&amp;gcy;&amp;ocy; &amp;scy;&amp;acy;&amp;jcy;&amp;tcy;&amp;acy;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Табличка 7"/>
          <p:cNvSpPr/>
          <p:nvPr userDrawn="1"/>
        </p:nvSpPr>
        <p:spPr>
          <a:xfrm>
            <a:off x="571472" y="428604"/>
            <a:ext cx="8001056" cy="6000792"/>
          </a:xfrm>
          <a:prstGeom prst="plaque">
            <a:avLst>
              <a:gd name="adj" fmla="val 0"/>
            </a:avLst>
          </a:prstGeom>
          <a:solidFill>
            <a:srgbClr val="A69166">
              <a:alpha val="27843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WDB_m_zB3M0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nigogid.ru/books/54881-rasskazy-o-suvorove-i-russkih-soldatah/torea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watch?v=IxqtQ31yvXk" TargetMode="Externa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tat19.privet.ru/lr/0d1335440f73b4321575ded51e14d66c" TargetMode="External"/><Relationship Id="rId13" Type="http://schemas.openxmlformats.org/officeDocument/2006/relationships/hyperlink" Target="https://a.d-cd.net/2a38daes-960.jpg" TargetMode="External"/><Relationship Id="rId18" Type="http://schemas.openxmlformats.org/officeDocument/2006/relationships/hyperlink" Target="https://content.foto.my.mail.ru/mail/m-temp/6877/h-6940.jpg" TargetMode="External"/><Relationship Id="rId26" Type="http://schemas.openxmlformats.org/officeDocument/2006/relationships/hyperlink" Target="https://www.liveinternet.ru/users/bo4kameda/post273865801/?aid_refresh=yes" TargetMode="External"/><Relationship Id="rId3" Type="http://schemas.openxmlformats.org/officeDocument/2006/relationships/hyperlink" Target="http://img0.liveinternet.ru/images/attach/c/7/97/403/97403850_zvezda_2.png" TargetMode="External"/><Relationship Id="rId21" Type="http://schemas.openxmlformats.org/officeDocument/2006/relationships/hyperlink" Target="https://content.foto.my.mail.ru/mail/m-temp/6877/h-6944.jpg" TargetMode="External"/><Relationship Id="rId7" Type="http://schemas.openxmlformats.org/officeDocument/2006/relationships/hyperlink" Target="http://img-fotki.yandex.ru/get/5805/natali73123.1aa/0_49ed7_2cc5e311_L.jpg" TargetMode="External"/><Relationship Id="rId12" Type="http://schemas.openxmlformats.org/officeDocument/2006/relationships/hyperlink" Target="http://persona-stend.ru/assets/image/stend-dni-voinskoy-slavy-rossii.jpg" TargetMode="External"/><Relationship Id="rId17" Type="http://schemas.openxmlformats.org/officeDocument/2006/relationships/hyperlink" Target="https://content.foto.my.mail.ru/mail/m-temp/6877/h-6942.jpg" TargetMode="External"/><Relationship Id="rId25" Type="http://schemas.openxmlformats.org/officeDocument/2006/relationships/hyperlink" Target="https://ru.wikipedia.org/wiki/%D0%A1%D1%83%D0%B2%D0%BE%D1%80%D0%BE%D0%B2,_%D0%90%D0%BB%D0%B5%D0%BA%D1%81%D0%B0%D0%BD%D0%B4%D1%80_%D0%92%D0%B0%D1%81%D0%B8%D0%BB%D1%8C%D0%B5%D0%B2%D0%B8%D1%87" TargetMode="External"/><Relationship Id="rId2" Type="http://schemas.openxmlformats.org/officeDocument/2006/relationships/hyperlink" Target="http://img0.liveinternet.ru/images/attach/c/7/97/401/97401506_018.png" TargetMode="External"/><Relationship Id="rId16" Type="http://schemas.openxmlformats.org/officeDocument/2006/relationships/hyperlink" Target="http://s00.yaplakal.com/pics/pics_original/7/4/2/8935247.jpg" TargetMode="External"/><Relationship Id="rId20" Type="http://schemas.openxmlformats.org/officeDocument/2006/relationships/hyperlink" Target="https://content.foto.my.mail.ru/mail/m-temp/6877/h-6943.jp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playcast.ru/uploads/2014/02/21/7545746.png" TargetMode="External"/><Relationship Id="rId11" Type="http://schemas.openxmlformats.org/officeDocument/2006/relationships/hyperlink" Target="https://otvet.imgsmail.ru/download/u_f984184642c827c61ea375869d015146_800.jpg" TargetMode="External"/><Relationship Id="rId24" Type="http://schemas.openxmlformats.org/officeDocument/2006/relationships/hyperlink" Target="https://www.youtube.com/watch?v=IxqtQ31yvXk" TargetMode="External"/><Relationship Id="rId5" Type="http://schemas.openxmlformats.org/officeDocument/2006/relationships/hyperlink" Target="http://img-fotki.yandex.ru/get/6204/145957609.12/0_88d2c_1e5b91b4_XL" TargetMode="External"/><Relationship Id="rId15" Type="http://schemas.openxmlformats.org/officeDocument/2006/relationships/hyperlink" Target="https://knigogid.ru/books/54881-rasskazy-o-suvorove-i-russkih-soldatah/toread" TargetMode="External"/><Relationship Id="rId23" Type="http://schemas.openxmlformats.org/officeDocument/2006/relationships/hyperlink" Target="http://kvas.ws/images/218242.jpg" TargetMode="External"/><Relationship Id="rId10" Type="http://schemas.openxmlformats.org/officeDocument/2006/relationships/hyperlink" Target="http://www.lenagold.ru/fon/kam/metalpl/metallic57.jpg" TargetMode="External"/><Relationship Id="rId19" Type="http://schemas.openxmlformats.org/officeDocument/2006/relationships/hyperlink" Target="https://content.foto.my.mail.ru/mail/m-temp/6877/h-6941.jpg" TargetMode="External"/><Relationship Id="rId4" Type="http://schemas.openxmlformats.org/officeDocument/2006/relationships/hyperlink" Target="http://img-fotki.yandex.ru/get/6302/153292660.343/0_7906a_38db0be1_XL" TargetMode="External"/><Relationship Id="rId9" Type="http://schemas.openxmlformats.org/officeDocument/2006/relationships/hyperlink" Target="http://img0.liveinternet.ru/images/attach/b/4/112/803/112803222_3421524_0_5b4c9_f64ee60_L.jpg" TargetMode="External"/><Relationship Id="rId14" Type="http://schemas.openxmlformats.org/officeDocument/2006/relationships/hyperlink" Target="http://f14.ifotki.info/org/1ebae3159c2165fa38eb57b47d6dab5fbc5f6c149541896.jpg" TargetMode="External"/><Relationship Id="rId22" Type="http://schemas.openxmlformats.org/officeDocument/2006/relationships/hyperlink" Target="https://content.foto.my.mail.ru/mail/m-temp/6877/h-6945.jpg" TargetMode="External"/><Relationship Id="rId27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Рыбинский</a:t>
            </a:r>
            <a:r>
              <a:rPr lang="ru-RU" sz="3200" b="1" dirty="0" smtClean="0"/>
              <a:t> филиал ФГБОУ ВО ВГУВТ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8092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«Суворов А.В.-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великий полководец»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085184"/>
            <a:ext cx="270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Преподаватель истории: </a:t>
            </a:r>
          </a:p>
          <a:p>
            <a:r>
              <a:rPr lang="ru-RU" b="1" dirty="0" smtClean="0"/>
              <a:t>Фомина О.Н.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66456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Первый тур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 честь какого военного деятеля XIII века был назван Суворов?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34888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Известно, что Александр Васильевич Суворов за свою военную карьеру не проиграл ни одного сражения. Одновременно с выдающимся полководцем, против турок и французов воевал выдающийся флотоводец, который так же не проиграл ни одного сражения на море. Назовите его фамилию.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76165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В 1774 году Суворов был назначен командующим 6-й московской дивизией и в августе того же года был направлен для участия в подавлении Крестьянской войны. Однако к моменту прибытия Суворова к Волге основные силы повстанцев были разгромлены подполковником И. И. </a:t>
            </a:r>
            <a:r>
              <a:rPr lang="ru-RU" sz="2000" dirty="0" err="1" smtClean="0"/>
              <a:t>Михельсоном</a:t>
            </a:r>
            <a:r>
              <a:rPr lang="ru-RU" sz="2000" dirty="0" smtClean="0"/>
              <a:t>. Суворов с войском отправляется в Царицын и начинает преследование убегающего повстанца. У реки Большой Узень он почти настиг его, но в это время казачий сотник </a:t>
            </a:r>
            <a:r>
              <a:rPr lang="ru-RU" sz="2000" dirty="0" err="1" smtClean="0"/>
              <a:t>Харчев</a:t>
            </a:r>
            <a:r>
              <a:rPr lang="ru-RU" sz="2000" dirty="0" smtClean="0"/>
              <a:t> уже пленил самозванца. Суворов отвёз пленного в Симбирск. </a:t>
            </a:r>
            <a:br>
              <a:rPr lang="ru-RU" sz="2000" dirty="0" smtClean="0"/>
            </a:br>
            <a:r>
              <a:rPr lang="ru-RU" sz="2000" dirty="0" smtClean="0"/>
              <a:t>Назовите фамилию этого пленника. 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1" y="59955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Детство А.В. Суворова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6084" y="1218343"/>
            <a:ext cx="44067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«Суворов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детства мечтал стать военным. Однако он был слабым и болезненным мальчиком. «Ну где же тебе быть военным! — смеялся над ним отец. — Ты и ружья не подымешь!» Слова отца огорчали Суворова. Он решил закаляться. Наступят, бывало, зимние холода, все оденутся в теплые шубы или вовсе не выходят из дому, а маленький Суворов накинет легкую куртку и целый день проводит на улице.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…Мальчик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ходил, хорошо научился ездить верхом. Суворов добился своего. Он окреп и вскоре поступил на военную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службу».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052981" cy="432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085184"/>
            <a:ext cx="302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(Алексеев С. Рассказы о Суворове и русских солдатах)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91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Второй тур «Немного математики»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1. Назовите дату рождения и место рождения А.В.Суворова. </a:t>
            </a:r>
            <a:br>
              <a:rPr lang="ru-RU" sz="2400" dirty="0" smtClean="0"/>
            </a:br>
            <a:r>
              <a:rPr lang="ru-RU" sz="2400" dirty="0" smtClean="0"/>
              <a:t>2. Сколько лет было Суворову, когда он поступил на военную службу? </a:t>
            </a:r>
            <a:br>
              <a:rPr lang="ru-RU" sz="2400" dirty="0" smtClean="0"/>
            </a:br>
            <a:r>
              <a:rPr lang="ru-RU" sz="2400" dirty="0" smtClean="0"/>
              <a:t>3. Сколько лет прослужил Суворов? </a:t>
            </a:r>
            <a:br>
              <a:rPr lang="ru-RU" sz="2400" dirty="0" smtClean="0"/>
            </a:br>
            <a:r>
              <a:rPr lang="ru-RU" sz="2400" dirty="0" smtClean="0"/>
              <a:t>4. Сколько сражений выиграл Суворов? </a:t>
            </a:r>
            <a:br>
              <a:rPr lang="ru-RU" sz="2400" dirty="0" smtClean="0"/>
            </a:br>
            <a:r>
              <a:rPr lang="ru-RU" sz="2400" dirty="0" smtClean="0"/>
              <a:t>5. Сколько иностранных языков знал Суворов?  </a:t>
            </a:r>
            <a:br>
              <a:rPr lang="ru-RU" sz="2400" dirty="0" smtClean="0"/>
            </a:br>
            <a:r>
              <a:rPr lang="ru-RU" sz="2400" dirty="0" smtClean="0"/>
              <a:t>6.Сколько лет продолжалась война с Пруссией, после которой Суворов получил звание полковника?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5761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Третий тур «Разное»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 Назовите картину, которая принадлежит кисти Василия Ивановича Сурикова. </a:t>
            </a:r>
            <a:br>
              <a:rPr lang="ru-RU" sz="2400" dirty="0" smtClean="0"/>
            </a:br>
            <a:r>
              <a:rPr lang="ru-RU" sz="2400" dirty="0" smtClean="0"/>
              <a:t>2. В июле 1942 года был учреждён военный Орден Суворова трёх степеней. </a:t>
            </a:r>
            <a:br>
              <a:rPr lang="ru-RU" sz="2400" dirty="0" smtClean="0"/>
            </a:br>
            <a:r>
              <a:rPr lang="ru-RU" sz="2400" dirty="0" smtClean="0"/>
              <a:t>За какие заслуги награждали этим орденом?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В какой книге, Суворов изложил правила поведения, воспитания, обучения солдат и офицеров русской армии.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1622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Четвертый тур «Кот в мешке»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1</a:t>
            </a:r>
            <a:r>
              <a:rPr lang="ru-RU" sz="2400" dirty="0" smtClean="0"/>
              <a:t>. Каким оружием был награжден Суворов за победу в битве при </a:t>
            </a:r>
            <a:r>
              <a:rPr lang="ru-RU" sz="2400" dirty="0" err="1" smtClean="0"/>
              <a:t>Рымнике</a:t>
            </a:r>
            <a:r>
              <a:rPr lang="ru-RU" sz="2400" dirty="0" smtClean="0"/>
              <a:t>? </a:t>
            </a:r>
            <a:br>
              <a:rPr lang="ru-RU" sz="2400" dirty="0" smtClean="0"/>
            </a:br>
            <a:r>
              <a:rPr lang="ru-RU" sz="2400" dirty="0" smtClean="0"/>
              <a:t>2. «24 часа на размышление для сдачи и – воля; первые мои выстрелы – уже неволя; штурм – смерть» - написал Суворов А.В. в ультиматуме коменданту, какой крепости?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В имение Кончанское пришло письмо, в котором говорилось: «…за верную службу переведен в отставку и посажен на пенсию.» О ком шла речь?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Какой полуостров вошел в состав России в ходе второй русско-турецкой войны?  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96752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Назовите три главных правила победы по Суворову?</a:t>
            </a:r>
          </a:p>
          <a:p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6. Какие правила здорового образа жизни с детства выполнял А.В.Суворов?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7. Назовите последнее воинское звание Суворова. Что вы о нем знаете?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8. В каком году русские войска, которыми командовал Суворов, штурмом взяли Измаил? 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3353" y="1352531"/>
            <a:ext cx="499328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Книга представляет собой  сборник рассказов, повествующих о разных эпизодах жизни великого полководца. Александр Васильевич Суворов выиграл со своими солдатами шестьдесят битв! И ни одну не проиграл! Чудо-богатырь! А ведь в детстве всё было наоборот!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Читаются рассказы очень легко и вдохновляюще: хочется быть похожим на героя книги. Поражают многочисленные победы Александра Васильевича Суворова, его удивительное отношение к солдатам.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Наша история многому нас может научить!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75" algn="l"/>
              </a:tabLst>
            </a:pPr>
            <a:endParaRPr kumimoji="0" lang="ru-RU" altLang="ru-RU" sz="1300" b="0" i="0" u="sng" strike="noStrike" cap="none" normalizeH="0" baseline="0" dirty="0" smtClean="0">
              <a:ln>
                <a:noFill/>
              </a:ln>
              <a:solidFill>
                <a:srgbClr val="0097A7"/>
              </a:solidFill>
              <a:effectLst/>
              <a:latin typeface="Pacifico"/>
              <a:cs typeface="Arial" pitchFamily="34" charset="0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75" algn="l"/>
              </a:tabLst>
            </a:pPr>
            <a:r>
              <a:rPr kumimoji="0" lang="ru-RU" altLang="ru-RU" sz="1300" b="0" i="0" u="sng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cs typeface="Arial" pitchFamily="34" charset="0"/>
                <a:hlinkClick r:id="rId2"/>
              </a:rPr>
              <a:t>буктрейлер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lh3.googleusercontent.com/EkVLU0uxjk5ZN1k1aIqpiEaoLixiq5lWC8cO3zhqB2IQJHrp3SRgGfj16rz24JxMsV90VCrYsuF1kaC60SvGgLIW0Ioa05-fJ43qCbgNn5ggj8Zo0Lc-JQwjmUXVbTeDS_ZYCsQyO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711574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1" y="59955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Алексеев С. Рассказы о Суворове и русских солдатах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227" y="5229200"/>
            <a:ext cx="12004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00" u="sng" dirty="0">
                <a:solidFill>
                  <a:srgbClr val="0097A7"/>
                </a:solidFill>
                <a:cs typeface="Arial" pitchFamily="34" charset="0"/>
                <a:hlinkClick r:id="rId4"/>
              </a:rPr>
              <a:t>читать онлайн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979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5" y="1526657"/>
            <a:ext cx="3138216" cy="406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172" y="1526657"/>
            <a:ext cx="3138140" cy="406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1561" y="59955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Иллюстрации В. Назарук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 к 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изданию для 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суворовских училищ 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«А.В. Суворов»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517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07" y="1526657"/>
            <a:ext cx="3138171" cy="40680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172" y="1526677"/>
            <a:ext cx="3138140" cy="4067959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1561" y="59955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Иллюстрации В. Назарук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 к 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изданию для 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суворовских училищ 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«А.В. Суворов»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434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544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/У </a:t>
            </a:r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нас есть что </a:t>
            </a:r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вспомнить</a:t>
            </a:r>
          </a:p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cap="all" dirty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 чем </a:t>
            </a:r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гордиться/ 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722" y="2514410"/>
            <a:ext cx="61045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cap="all" dirty="0" smtClean="0">
                <a:ln w="9000" cmpd="sng">
                  <a:noFill/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Наука побеждать</a:t>
            </a:r>
            <a:endParaRPr lang="ru-RU" sz="4000" b="1" cap="all" dirty="0">
              <a:ln w="9000" cmpd="sng">
                <a:noFill/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07" y="1526657"/>
            <a:ext cx="3138171" cy="4067999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172" y="1526677"/>
            <a:ext cx="3138139" cy="4067959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1561" y="59955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Иллюстрации В. Назарук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 к 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изданию для 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суворовских училищ 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«А.В. Суворов»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116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1484784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 для финала: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называлась книга А.Суворова, которая стала учебником для российских военных?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Пока подводятся итоги, рассказать о семье Суворова А.В.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9764"/>
          <a:stretch/>
        </p:blipFill>
        <p:spPr bwMode="auto">
          <a:xfrm>
            <a:off x="1259632" y="1014519"/>
            <a:ext cx="6352757" cy="417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53182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Заветы А.В. Суворова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975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53182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Аудиокнига о А.В. Суворове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4000" y="1014519"/>
            <a:ext cx="4716000" cy="47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>
            <a:hlinkClick r:id="rId2"/>
          </p:cNvPr>
          <p:cNvSpPr/>
          <p:nvPr/>
        </p:nvSpPr>
        <p:spPr>
          <a:xfrm>
            <a:off x="4114551" y="2730126"/>
            <a:ext cx="864000" cy="2160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111344" y="531823"/>
            <a:ext cx="432000" cy="432000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615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08" y="500042"/>
            <a:ext cx="7929618" cy="48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интернет-ресурсы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2"/>
              </a:rPr>
              <a:t>http://img0.liveinternet.ru/images/attach/c/7/97/401/97401506_018.png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 smtClean="0">
                <a:latin typeface="Monotype Corsiva" panose="03010101010201010101" pitchFamily="66" charset="0"/>
                <a:hlinkClick r:id="rId3"/>
              </a:rPr>
              <a:t>http://img0.liveinternet.ru/images/attach/c/7/97/403/97403850_zvezda_2.png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 smtClean="0">
                <a:latin typeface="Monotype Corsiva" panose="03010101010201010101" pitchFamily="66" charset="0"/>
                <a:hlinkClick r:id="rId4"/>
              </a:rPr>
              <a:t>http://img-fotki.yandex.ru/get/6302/153292660.343/0_7906a_38db0be1_XL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5"/>
              </a:rPr>
              <a:t>http://img-fotki.yandex.ru/get/6204/145957609.12/0_88d2c_1e5b91b4_XL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6"/>
              </a:rPr>
              <a:t>http://www.playcast.ru/uploads/2014/02/21/7545746.png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7"/>
              </a:rPr>
              <a:t>http://img-fotki.yandex.ru/get/5805/natali73123.1aa/0_49ed7_2cc5e311_L.jpg</a:t>
            </a:r>
            <a:r>
              <a:rPr lang="ru-RU" sz="1200" dirty="0" smtClean="0">
                <a:latin typeface="Monotype Corsiva" panose="03010101010201010101" pitchFamily="66" charset="0"/>
              </a:rPr>
              <a:t>  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8"/>
              </a:rPr>
              <a:t>http://stat19.privet.ru/lr/0d1335440f73b4321575ded51e14d66c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9"/>
              </a:rPr>
              <a:t>http://img0.liveinternet.ru/images/attach/b/4/112/803/112803222_3421524_0_5b4c9_f64ee60_L.jpg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 smtClean="0">
                <a:latin typeface="Monotype Corsiva" panose="03010101010201010101" pitchFamily="66" charset="0"/>
                <a:hlinkClick r:id="rId10"/>
              </a:rPr>
              <a:t>http://www.lenagold.ru/fon/kam/metalpl/metallic57.jpg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11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11"/>
              </a:rPr>
              <a:t>otvet.imgsmail.ru/download/u_f984184642c827c61ea375869d015146_800.jpg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12"/>
              </a:rPr>
              <a:t>http://</a:t>
            </a:r>
            <a:r>
              <a:rPr lang="en-US" sz="1200" dirty="0" smtClean="0">
                <a:latin typeface="Monotype Corsiva" panose="03010101010201010101" pitchFamily="66" charset="0"/>
                <a:hlinkClick r:id="rId12"/>
              </a:rPr>
              <a:t>persona-stend.ru/assets/image/stend-dni-voinskoy-slavy-rossii.jpg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13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13"/>
              </a:rPr>
              <a:t>a.d-cd.net/2a38daes-960.jpg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14"/>
              </a:rPr>
              <a:t>http://</a:t>
            </a:r>
            <a:r>
              <a:rPr lang="en-US" sz="1200" dirty="0" smtClean="0">
                <a:latin typeface="Monotype Corsiva" panose="03010101010201010101" pitchFamily="66" charset="0"/>
                <a:hlinkClick r:id="rId14"/>
              </a:rPr>
              <a:t>f14.ifotki.info/org/1ebae3159c2165fa38eb57b47d6dab5fbc5f6c149541896.jpg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15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15"/>
              </a:rPr>
              <a:t>knigogid.ru/books/54881-rasskazy-o-suvorove-i-russkih-soldatah/toread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16"/>
              </a:rPr>
              <a:t>http://</a:t>
            </a:r>
            <a:r>
              <a:rPr lang="en-US" sz="1200" dirty="0" smtClean="0">
                <a:latin typeface="Monotype Corsiva" panose="03010101010201010101" pitchFamily="66" charset="0"/>
                <a:hlinkClick r:id="rId16"/>
              </a:rPr>
              <a:t>s00.yaplakal.com/pics/pics_original/7/4/2/8935247.jpg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 smtClean="0">
                <a:latin typeface="Monotype Corsiva" panose="03010101010201010101" pitchFamily="66" charset="0"/>
                <a:hlinkClick r:id="rId17"/>
              </a:rPr>
              <a:t>https</a:t>
            </a:r>
            <a:r>
              <a:rPr lang="en-US" sz="1200" dirty="0">
                <a:latin typeface="Monotype Corsiva" panose="03010101010201010101" pitchFamily="66" charset="0"/>
                <a:hlinkClick r:id="rId17"/>
              </a:rPr>
              <a:t>://</a:t>
            </a:r>
            <a:r>
              <a:rPr lang="en-US" sz="1200" dirty="0" smtClean="0">
                <a:latin typeface="Monotype Corsiva" panose="03010101010201010101" pitchFamily="66" charset="0"/>
                <a:hlinkClick r:id="rId17"/>
              </a:rPr>
              <a:t>content.foto.my.mail.ru/mail/m-temp/6877/h-6942.jpg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18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18"/>
              </a:rPr>
              <a:t>content.foto.my.mail.ru/mail/m-temp/6877/h-6940.jpg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19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19"/>
              </a:rPr>
              <a:t>content.foto.my.mail.ru/mail/m-temp/6877/h-6941.jpg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20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20"/>
              </a:rPr>
              <a:t>content.foto.my.mail.ru/mail/m-temp/6877/h-6943.jpg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21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21"/>
              </a:rPr>
              <a:t>content.foto.my.mail.ru/mail/m-temp/6877/h-6944.jpg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22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22"/>
              </a:rPr>
              <a:t>content.foto.my.mail.ru/mail/m-temp/6877/h-6945.jpg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23"/>
              </a:rPr>
              <a:t>http://</a:t>
            </a:r>
            <a:r>
              <a:rPr lang="en-US" sz="1200" dirty="0" smtClean="0">
                <a:latin typeface="Monotype Corsiva" panose="03010101010201010101" pitchFamily="66" charset="0"/>
                <a:hlinkClick r:id="rId23"/>
              </a:rPr>
              <a:t>kvas.ws/images/218242.jpg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24"/>
              </a:rPr>
              <a:t>https://</a:t>
            </a:r>
            <a:r>
              <a:rPr lang="en-US" sz="1200" dirty="0" smtClean="0">
                <a:latin typeface="Monotype Corsiva" panose="03010101010201010101" pitchFamily="66" charset="0"/>
                <a:hlinkClick r:id="rId24"/>
              </a:rPr>
              <a:t>www.youtube.com/watch?v=IxqtQ31yvXk</a:t>
            </a:r>
            <a:r>
              <a:rPr lang="ru-RU" sz="12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en-US" sz="1200" dirty="0">
                <a:latin typeface="Monotype Corsiva" panose="03010101010201010101" pitchFamily="66" charset="0"/>
                <a:hlinkClick r:id="rId25"/>
              </a:rPr>
              <a:t>https://ru.wikipedia.org/wiki/%D0%A1%D1%83%D0%B2%D0%BE%D1%80%D0%BE%D0%B2,_%D0%90%D0%BB%D0%B5%D0%BA%D1%81%D0%B0%D0%BD%D0%B4%D1%80_%</a:t>
            </a:r>
            <a:r>
              <a:rPr lang="en-US" sz="1200" dirty="0" smtClean="0">
                <a:latin typeface="Monotype Corsiva" panose="03010101010201010101" pitchFamily="66" charset="0"/>
                <a:hlinkClick r:id="rId25"/>
              </a:rPr>
              <a:t>D0%92%D0%B0%D1%81%D0%B8%D0%BB%D1%8C%D0%B5%D0%B2%D0%B8%D1%87</a:t>
            </a:r>
            <a:endParaRPr lang="ru-RU" sz="1200" dirty="0" smtClean="0">
              <a:latin typeface="Monotype Corsiva" panose="03010101010201010101" pitchFamily="66" charset="0"/>
            </a:endParaRPr>
          </a:p>
          <a:p>
            <a:r>
              <a:rPr lang="en-US" sz="1200" dirty="0">
                <a:latin typeface="Monotype Corsiva" panose="03010101010201010101" pitchFamily="66" charset="0"/>
                <a:hlinkClick r:id="rId26"/>
              </a:rPr>
              <a:t>https://www.liveinternet.ru/users/bo4kameda/post273865801/?</a:t>
            </a:r>
            <a:r>
              <a:rPr lang="en-US" sz="1200" dirty="0" smtClean="0">
                <a:latin typeface="Monotype Corsiva" panose="03010101010201010101" pitchFamily="66" charset="0"/>
                <a:hlinkClick r:id="rId26"/>
              </a:rPr>
              <a:t>aid_refresh=yes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   </a:t>
            </a:r>
          </a:p>
          <a:p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166300" y="5400478"/>
            <a:ext cx="432000" cy="432000"/>
          </a:xfrm>
          <a:prstGeom prst="mathMultiply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7" action="ppaction://hlinksldjump" highlightClick="1"/>
          </p:cNvPr>
          <p:cNvSpPr/>
          <p:nvPr/>
        </p:nvSpPr>
        <p:spPr>
          <a:xfrm>
            <a:off x="7810589" y="5412832"/>
            <a:ext cx="324000" cy="396000"/>
          </a:xfrm>
          <a:prstGeom prst="actionButtonReturn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852936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516" y="4300890"/>
            <a:ext cx="78699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Возрождая одну из лучших российских военных традиций, в 1995 г. был принят закон «О днях воинской славы (победных днях) России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Наша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история многому нас может научить!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04" y="607949"/>
            <a:ext cx="7425992" cy="363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Управляющая кнопка: документ 3">
            <a:hlinkClick r:id="rId3" action="ppaction://hlinksldjump" highlightClick="1"/>
          </p:cNvPr>
          <p:cNvSpPr/>
          <p:nvPr/>
        </p:nvSpPr>
        <p:spPr>
          <a:xfrm>
            <a:off x="643103" y="5118553"/>
            <a:ext cx="324000" cy="396000"/>
          </a:xfrm>
          <a:prstGeom prst="actionButtonDocumen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C0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2.userapi.com/impg/vS_mZc6G3fnslUo0-UZSXy2ZZ0F4JAFIeo8Pbw/2Vz9YaJPly8.jpg?size=807x1080&amp;quality=96&amp;sign=d5002946934e95648f80c44d87b4b68a&amp;type=album"/>
          <p:cNvPicPr>
            <a:picLocks noChangeAspect="1" noChangeArrowheads="1"/>
          </p:cNvPicPr>
          <p:nvPr/>
        </p:nvPicPr>
        <p:blipFill>
          <a:blip r:embed="rId2" cstate="print"/>
          <a:srcRect b="10433"/>
          <a:stretch>
            <a:fillRect/>
          </a:stretch>
        </p:blipFill>
        <p:spPr bwMode="auto">
          <a:xfrm>
            <a:off x="1835696" y="764704"/>
            <a:ext cx="4752528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4127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СВ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2011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Цель:</a:t>
            </a:r>
            <a:r>
              <a:rPr lang="ru-RU" sz="2400" b="1" dirty="0" smtClean="0"/>
              <a:t> способствовать развитию интереса курсантов к </a:t>
            </a:r>
          </a:p>
          <a:p>
            <a:r>
              <a:rPr lang="ru-RU" sz="2400" b="1" dirty="0" smtClean="0"/>
              <a:t>военной истории России, </a:t>
            </a:r>
          </a:p>
          <a:p>
            <a:r>
              <a:rPr lang="ru-RU" sz="2400" b="1" dirty="0" smtClean="0"/>
              <a:t>личности А.В. Суворова </a:t>
            </a:r>
            <a:br>
              <a:rPr lang="ru-RU" sz="2400" b="1" dirty="0" smtClean="0"/>
            </a:br>
            <a:r>
              <a:rPr lang="ru-RU" sz="2400" b="1" u="sng" dirty="0" smtClean="0"/>
              <a:t>Задачи: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активизация поисковой и исследовательской </a:t>
            </a:r>
          </a:p>
          <a:p>
            <a:r>
              <a:rPr lang="ru-RU" sz="2400" b="1" dirty="0" smtClean="0"/>
              <a:t>деятельности обучающихся; </a:t>
            </a:r>
            <a:br>
              <a:rPr lang="ru-RU" sz="2400" b="1" dirty="0" smtClean="0"/>
            </a:br>
            <a:r>
              <a:rPr lang="ru-RU" sz="2400" b="1" dirty="0" smtClean="0"/>
              <a:t>- развитие познавательных способностей, </a:t>
            </a:r>
          </a:p>
          <a:p>
            <a:r>
              <a:rPr lang="ru-RU" sz="2400" b="1" dirty="0" smtClean="0"/>
              <a:t>расширение кругозора; </a:t>
            </a:r>
            <a:br>
              <a:rPr lang="ru-RU" sz="2400" b="1" dirty="0" smtClean="0"/>
            </a:br>
            <a:r>
              <a:rPr lang="ru-RU" sz="2400" b="1" dirty="0" smtClean="0"/>
              <a:t>- формирование социально-активной личности гражданина</a:t>
            </a:r>
          </a:p>
          <a:p>
            <a:r>
              <a:rPr lang="ru-RU" sz="2400" b="1" dirty="0" smtClean="0"/>
              <a:t> и патриота, </a:t>
            </a:r>
            <a:br>
              <a:rPr lang="ru-RU" sz="2400" b="1" dirty="0" smtClean="0"/>
            </a:br>
            <a:r>
              <a:rPr lang="ru-RU" sz="2400" b="1" dirty="0" smtClean="0"/>
              <a:t>обладающего чувством национальной гордости, </a:t>
            </a:r>
          </a:p>
          <a:p>
            <a:r>
              <a:rPr lang="ru-RU" sz="2400" b="1" dirty="0" smtClean="0"/>
              <a:t>гражданского </a:t>
            </a:r>
            <a:br>
              <a:rPr lang="ru-RU" sz="2400" b="1" dirty="0" smtClean="0"/>
            </a:br>
            <a:r>
              <a:rPr lang="ru-RU" sz="2400" b="1" dirty="0" smtClean="0"/>
              <a:t>достоинства, любви к Отечеству, своему народу и готовой</a:t>
            </a:r>
          </a:p>
          <a:p>
            <a:r>
              <a:rPr lang="ru-RU" sz="2400" b="1" dirty="0" smtClean="0"/>
              <a:t> к его защите.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68606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Вступительное слово: </a:t>
            </a:r>
          </a:p>
          <a:p>
            <a:r>
              <a:rPr lang="ru-RU" sz="2000" b="1" dirty="0" err="1" smtClean="0"/>
              <a:t>Алекса́ндр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Васи́льевич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Суво́ров</a:t>
            </a:r>
            <a:r>
              <a:rPr lang="ru-RU" sz="2000" b="1" dirty="0" smtClean="0"/>
              <a:t> — великий русский полководец,</a:t>
            </a:r>
          </a:p>
          <a:p>
            <a:r>
              <a:rPr lang="ru-RU" sz="2000" b="1" dirty="0" smtClean="0"/>
              <a:t> не потерпевший ни одного поражения в своей военной карьере, </a:t>
            </a:r>
          </a:p>
          <a:p>
            <a:r>
              <a:rPr lang="ru-RU" sz="2000" b="1" dirty="0" smtClean="0"/>
              <a:t>один из основоположников русского военного искусства, князь Российской империи,</a:t>
            </a:r>
          </a:p>
          <a:p>
            <a:r>
              <a:rPr lang="ru-RU" sz="2000" b="1" dirty="0" smtClean="0"/>
              <a:t> граф Российской империи, генералиссимус российских сухопутных и морских сил, </a:t>
            </a:r>
          </a:p>
          <a:p>
            <a:r>
              <a:rPr lang="ru-RU" sz="2000" b="1" dirty="0" smtClean="0"/>
              <a:t>генерал-фельдмаршал австрийских и сардинских войск, кавалер всех российских и многих иностранных военных орденов. 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1" y="59955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Александр Васильевич Суворов </a:t>
            </a:r>
            <a:r>
              <a:rPr lang="ru-RU" altLang="ru-RU" sz="2400" b="1" dirty="0">
                <a:solidFill>
                  <a:srgbClr val="A61C00"/>
                </a:solidFill>
                <a:cs typeface="Arial" pitchFamily="34" charset="0"/>
              </a:rPr>
              <a:t>(</a:t>
            </a:r>
            <a:r>
              <a:rPr lang="ru-RU" altLang="ru-RU" sz="2400" b="1" dirty="0" smtClean="0">
                <a:solidFill>
                  <a:srgbClr val="A61C00"/>
                </a:solidFill>
                <a:cs typeface="Arial" pitchFamily="34" charset="0"/>
              </a:rPr>
              <a:t>1730-1800)</a:t>
            </a:r>
            <a:endParaRPr lang="ru-RU" altLang="ru-RU" sz="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150607"/>
            <a:ext cx="4118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Суворов — самая знаменитая фигура в российской военной истории. Русский полководец, основоположник отечественной военной теории, национальный герой России. Генералиссимус, генерал-фельдмаршал Священной Римской империи, великий маршал войск пьемонтских, кавалер всех российских орденов своего времени, вручавшихся мужчинам, а также семи иностранных. За всю свою карьеру полководца не проиграл ни одного сражения, неоднократно наголову разбивал значительно превосходящие по численности силы противника.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508650" cy="414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9711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84604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«Разминка» </a:t>
            </a:r>
            <a:br>
              <a:rPr lang="ru-RU" sz="2400" b="1" dirty="0" smtClean="0"/>
            </a:br>
            <a:r>
              <a:rPr lang="ru-RU" sz="2400" b="1" dirty="0" smtClean="0"/>
              <a:t>Продолжи афоризм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</a:t>
            </a:r>
            <a:r>
              <a:rPr lang="ru-RU" sz="2400" dirty="0" smtClean="0"/>
              <a:t>. Благость и милосердие потребны .... (героям) </a:t>
            </a:r>
            <a:br>
              <a:rPr lang="ru-RU" sz="2400" dirty="0" smtClean="0"/>
            </a:br>
            <a:r>
              <a:rPr lang="ru-RU" sz="2400" dirty="0" smtClean="0"/>
              <a:t>2. Будь чистосердечен с друзьями своими, умерен в своих нуждах и </a:t>
            </a:r>
          </a:p>
          <a:p>
            <a:r>
              <a:rPr lang="ru-RU" sz="2400" dirty="0" smtClean="0"/>
              <a:t>бескорыстен … (в своих поступках) </a:t>
            </a:r>
            <a:br>
              <a:rPr lang="ru-RU" sz="2400" dirty="0" smtClean="0"/>
            </a:br>
            <a:r>
              <a:rPr lang="ru-RU" sz="2400" dirty="0" smtClean="0"/>
              <a:t>3. Жалко подражание, похвально …(соревнование) </a:t>
            </a:r>
            <a:br>
              <a:rPr lang="ru-RU" sz="2400" dirty="0" smtClean="0"/>
            </a:br>
            <a:r>
              <a:rPr lang="ru-RU" sz="2400" dirty="0" smtClean="0"/>
              <a:t>4. Пуля - </a:t>
            </a:r>
            <a:r>
              <a:rPr lang="ru-RU" sz="2400" dirty="0" err="1" smtClean="0"/>
              <a:t>дура</a:t>
            </a:r>
            <a:r>
              <a:rPr lang="ru-RU" sz="2400" dirty="0" smtClean="0"/>
              <a:t>, а штык - … (молодец) </a:t>
            </a:r>
            <a:br>
              <a:rPr lang="ru-RU" sz="2400" dirty="0" smtClean="0"/>
            </a:br>
            <a:r>
              <a:rPr lang="ru-RU" sz="2400" dirty="0" smtClean="0"/>
              <a:t>5. Научись … , прежде чем повелевать другими. (повиноваться) </a:t>
            </a:r>
            <a:br>
              <a:rPr lang="ru-RU" sz="2400" dirty="0" smtClean="0"/>
            </a:br>
            <a:r>
              <a:rPr lang="ru-RU" sz="2400" dirty="0" smtClean="0"/>
              <a:t>6. ….. - мать победы. (Дисциплина) 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399" y="59955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dirty="0">
                <a:cs typeface="Arial" pitchFamily="34" charset="0"/>
              </a:rPr>
              <a:t>24 декабря </a:t>
            </a:r>
            <a:r>
              <a:rPr lang="ru-RU" altLang="ru-RU" sz="2300" b="1" dirty="0">
                <a:solidFill>
                  <a:srgbClr val="A61C00"/>
                </a:solidFill>
                <a:cs typeface="Arial" pitchFamily="34" charset="0"/>
              </a:rPr>
              <a:t>- День взятия турецкой крепости Измаил русскими войсками под командованием А.В. Суворова (1790 г</a:t>
            </a:r>
            <a:r>
              <a:rPr lang="ru-RU" altLang="ru-RU" sz="2300" b="1" dirty="0" smtClean="0">
                <a:solidFill>
                  <a:srgbClr val="A61C00"/>
                </a:solidFill>
                <a:cs typeface="Arial" pitchFamily="34" charset="0"/>
              </a:rPr>
              <a:t>.)</a:t>
            </a:r>
            <a:endParaRPr lang="ru-RU" altLang="ru-RU" sz="2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548" y="4732148"/>
            <a:ext cx="741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Взятие Измаила считалось невозможным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 только не для А.В. Суворова и его русских «чудо-богатырей».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51" y="1412930"/>
            <a:ext cx="5753100" cy="3238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798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691</Words>
  <Application>Microsoft Office PowerPoint</Application>
  <PresentationFormat>Экран (4:3)</PresentationFormat>
  <Paragraphs>85</Paragraphs>
  <Slides>25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Рыбинский филиал ФГБОУ ВО ВГУВТ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нас есть что вспомнить</dc:title>
  <cp:lastModifiedBy>Вячеслав</cp:lastModifiedBy>
  <cp:revision>45</cp:revision>
  <dcterms:created xsi:type="dcterms:W3CDTF">2015-01-10T17:04:57Z</dcterms:created>
  <dcterms:modified xsi:type="dcterms:W3CDTF">2021-02-18T17:05:53Z</dcterms:modified>
</cp:coreProperties>
</file>